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7"/>
  </p:notesMasterIdLst>
  <p:handoutMasterIdLst>
    <p:handoutMasterId r:id="rId138"/>
  </p:handoutMasterIdLst>
  <p:sldIdLst>
    <p:sldId id="498" r:id="rId2"/>
    <p:sldId id="517" r:id="rId3"/>
    <p:sldId id="518" r:id="rId4"/>
    <p:sldId id="519" r:id="rId5"/>
    <p:sldId id="446" r:id="rId6"/>
    <p:sldId id="447" r:id="rId7"/>
    <p:sldId id="448" r:id="rId8"/>
    <p:sldId id="515" r:id="rId9"/>
    <p:sldId id="516" r:id="rId10"/>
    <p:sldId id="502" r:id="rId11"/>
    <p:sldId id="503" r:id="rId12"/>
    <p:sldId id="504" r:id="rId13"/>
    <p:sldId id="505" r:id="rId14"/>
    <p:sldId id="506" r:id="rId15"/>
    <p:sldId id="507" r:id="rId16"/>
    <p:sldId id="508" r:id="rId17"/>
    <p:sldId id="509" r:id="rId18"/>
    <p:sldId id="510" r:id="rId19"/>
    <p:sldId id="511" r:id="rId20"/>
    <p:sldId id="512" r:id="rId21"/>
    <p:sldId id="513" r:id="rId22"/>
    <p:sldId id="258" r:id="rId23"/>
    <p:sldId id="374" r:id="rId24"/>
    <p:sldId id="375" r:id="rId25"/>
    <p:sldId id="376" r:id="rId26"/>
    <p:sldId id="377" r:id="rId27"/>
    <p:sldId id="378" r:id="rId28"/>
    <p:sldId id="259" r:id="rId29"/>
    <p:sldId id="383" r:id="rId30"/>
    <p:sldId id="384" r:id="rId31"/>
    <p:sldId id="385" r:id="rId32"/>
    <p:sldId id="386" r:id="rId33"/>
    <p:sldId id="432" r:id="rId34"/>
    <p:sldId id="482" r:id="rId35"/>
    <p:sldId id="483" r:id="rId36"/>
    <p:sldId id="484" r:id="rId37"/>
    <p:sldId id="436" r:id="rId38"/>
    <p:sldId id="437" r:id="rId39"/>
    <p:sldId id="438" r:id="rId40"/>
    <p:sldId id="439" r:id="rId41"/>
    <p:sldId id="440" r:id="rId42"/>
    <p:sldId id="441" r:id="rId43"/>
    <p:sldId id="449" r:id="rId44"/>
    <p:sldId id="450" r:id="rId45"/>
    <p:sldId id="451" r:id="rId46"/>
    <p:sldId id="263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  <p:sldId id="312" r:id="rId67"/>
    <p:sldId id="313" r:id="rId68"/>
    <p:sldId id="314" r:id="rId69"/>
    <p:sldId id="315" r:id="rId70"/>
    <p:sldId id="316" r:id="rId71"/>
    <p:sldId id="317" r:id="rId72"/>
    <p:sldId id="318" r:id="rId73"/>
    <p:sldId id="319" r:id="rId74"/>
    <p:sldId id="320" r:id="rId75"/>
    <p:sldId id="321" r:id="rId76"/>
    <p:sldId id="264" r:id="rId77"/>
    <p:sldId id="453" r:id="rId78"/>
    <p:sldId id="454" r:id="rId79"/>
    <p:sldId id="455" r:id="rId80"/>
    <p:sldId id="456" r:id="rId81"/>
    <p:sldId id="457" r:id="rId82"/>
    <p:sldId id="458" r:id="rId83"/>
    <p:sldId id="459" r:id="rId84"/>
    <p:sldId id="460" r:id="rId85"/>
    <p:sldId id="461" r:id="rId86"/>
    <p:sldId id="462" r:id="rId87"/>
    <p:sldId id="463" r:id="rId88"/>
    <p:sldId id="464" r:id="rId89"/>
    <p:sldId id="465" r:id="rId90"/>
    <p:sldId id="466" r:id="rId91"/>
    <p:sldId id="467" r:id="rId92"/>
    <p:sldId id="468" r:id="rId93"/>
    <p:sldId id="469" r:id="rId94"/>
    <p:sldId id="470" r:id="rId95"/>
    <p:sldId id="471" r:id="rId96"/>
    <p:sldId id="472" r:id="rId97"/>
    <p:sldId id="473" r:id="rId98"/>
    <p:sldId id="474" r:id="rId99"/>
    <p:sldId id="475" r:id="rId100"/>
    <p:sldId id="476" r:id="rId101"/>
    <p:sldId id="477" r:id="rId102"/>
    <p:sldId id="478" r:id="rId103"/>
    <p:sldId id="479" r:id="rId104"/>
    <p:sldId id="480" r:id="rId105"/>
    <p:sldId id="481" r:id="rId106"/>
    <p:sldId id="265" r:id="rId107"/>
    <p:sldId id="404" r:id="rId108"/>
    <p:sldId id="405" r:id="rId109"/>
    <p:sldId id="406" r:id="rId110"/>
    <p:sldId id="407" r:id="rId111"/>
    <p:sldId id="408" r:id="rId112"/>
    <p:sldId id="409" r:id="rId113"/>
    <p:sldId id="410" r:id="rId114"/>
    <p:sldId id="411" r:id="rId115"/>
    <p:sldId id="412" r:id="rId116"/>
    <p:sldId id="413" r:id="rId117"/>
    <p:sldId id="414" r:id="rId118"/>
    <p:sldId id="415" r:id="rId119"/>
    <p:sldId id="416" r:id="rId120"/>
    <p:sldId id="417" r:id="rId121"/>
    <p:sldId id="266" r:id="rId122"/>
    <p:sldId id="418" r:id="rId123"/>
    <p:sldId id="419" r:id="rId124"/>
    <p:sldId id="420" r:id="rId125"/>
    <p:sldId id="421" r:id="rId126"/>
    <p:sldId id="422" r:id="rId127"/>
    <p:sldId id="423" r:id="rId128"/>
    <p:sldId id="424" r:id="rId129"/>
    <p:sldId id="425" r:id="rId130"/>
    <p:sldId id="426" r:id="rId131"/>
    <p:sldId id="427" r:id="rId132"/>
    <p:sldId id="428" r:id="rId133"/>
    <p:sldId id="429" r:id="rId134"/>
    <p:sldId id="430" r:id="rId135"/>
    <p:sldId id="431" r:id="rId136"/>
  </p:sldIdLst>
  <p:sldSz cx="22686963" cy="31683325"/>
  <p:notesSz cx="6858000" cy="9144000"/>
  <p:defaultTextStyle>
    <a:defPPr>
      <a:defRPr lang="en-US"/>
    </a:defPPr>
    <a:lvl1pPr marL="0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1pPr>
    <a:lvl2pPr marL="1553428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2pPr>
    <a:lvl3pPr marL="3106857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3pPr>
    <a:lvl4pPr marL="4660285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4pPr>
    <a:lvl5pPr marL="6213714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5pPr>
    <a:lvl6pPr marL="7767142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6pPr>
    <a:lvl7pPr marL="9320571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7pPr>
    <a:lvl8pPr marL="10873999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8pPr>
    <a:lvl9pPr marL="12427428" algn="l" defTabSz="1553428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802">
          <p15:clr>
            <a:srgbClr val="A4A3A4"/>
          </p15:clr>
        </p15:guide>
        <p15:guide id="2" orient="horz" pos="9515">
          <p15:clr>
            <a:srgbClr val="A4A3A4"/>
          </p15:clr>
        </p15:guide>
        <p15:guide id="3" orient="horz" pos="1420">
          <p15:clr>
            <a:srgbClr val="A4A3A4"/>
          </p15:clr>
        </p15:guide>
        <p15:guide id="4" pos="6985">
          <p15:clr>
            <a:srgbClr val="A4A3A4"/>
          </p15:clr>
        </p15:guide>
        <p15:guide id="5" pos="13507">
          <p15:clr>
            <a:srgbClr val="A4A3A4"/>
          </p15:clr>
        </p15:guide>
        <p15:guide id="6" pos="7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66"/>
    <p:restoredTop sz="94336"/>
  </p:normalViewPr>
  <p:slideViewPr>
    <p:cSldViewPr snapToGrid="0" snapToObjects="1" showGuides="1">
      <p:cViewPr varScale="1">
        <p:scale>
          <a:sx n="32" d="100"/>
          <a:sy n="32" d="100"/>
        </p:scale>
        <p:origin x="3336" y="184"/>
      </p:cViewPr>
      <p:guideLst>
        <p:guide orient="horz" pos="17802"/>
        <p:guide orient="horz" pos="9515"/>
        <p:guide orient="horz" pos="1420"/>
        <p:guide pos="6985"/>
        <p:guide pos="13507"/>
        <p:guide pos="79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notesMaster" Target="notesMasters/notesMaster1.xml"/><Relationship Id="rId138" Type="http://schemas.openxmlformats.org/officeDocument/2006/relationships/handoutMaster" Target="handoutMasters/handoutMaster1.xml"/><Relationship Id="rId13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viewProps" Target="viewProps.xml"/><Relationship Id="rId141" Type="http://schemas.openxmlformats.org/officeDocument/2006/relationships/theme" Target="theme/theme1.xml"/><Relationship Id="rId1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913940-ED6E-1B4C-857A-D111818B4F70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CFCBE-A112-A64A-BE1B-43720A678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60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FEF8AF-FE53-484D-8F0D-E035CE5698FE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01863" y="685800"/>
            <a:ext cx="24542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B2CAC4-EF03-2D4A-8D5E-C3DE1FEA3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1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1522" y="9842369"/>
            <a:ext cx="19283919" cy="6791379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03045" y="17953884"/>
            <a:ext cx="15880874" cy="80968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534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06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660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137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7671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320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873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4274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13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11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448048" y="1268804"/>
            <a:ext cx="5104567" cy="27033504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4348" y="1268804"/>
            <a:ext cx="14935584" cy="27033504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7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02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14" y="20359472"/>
            <a:ext cx="19283919" cy="6292660"/>
          </a:xfrm>
        </p:spPr>
        <p:txBody>
          <a:bodyPr anchor="t"/>
          <a:lstStyle>
            <a:lvl1pPr algn="l">
              <a:defRPr sz="13600" b="1" cap="all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2114" y="13428747"/>
            <a:ext cx="19283919" cy="6930725"/>
          </a:xfrm>
        </p:spPr>
        <p:txBody>
          <a:bodyPr anchor="b"/>
          <a:lstStyle>
            <a:lvl1pPr marL="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1pPr>
            <a:lvl2pPr marL="1553428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2pPr>
            <a:lvl3pPr marL="3106857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660285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13714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76714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320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873999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427428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990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4348" y="7392778"/>
            <a:ext cx="10020075" cy="20909530"/>
          </a:xfrm>
        </p:spPr>
        <p:txBody>
          <a:bodyPr/>
          <a:lstStyle>
            <a:lvl1pPr>
              <a:defRPr sz="9500"/>
            </a:lvl1pPr>
            <a:lvl2pPr>
              <a:defRPr sz="82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32540" y="7392778"/>
            <a:ext cx="10020075" cy="20909530"/>
          </a:xfrm>
        </p:spPr>
        <p:txBody>
          <a:bodyPr/>
          <a:lstStyle>
            <a:lvl1pPr>
              <a:defRPr sz="9500"/>
            </a:lvl1pPr>
            <a:lvl2pPr>
              <a:defRPr sz="82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5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348" y="7092080"/>
            <a:ext cx="10024015" cy="2955641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53428" indent="0">
              <a:buNone/>
              <a:defRPr sz="6800" b="1"/>
            </a:lvl2pPr>
            <a:lvl3pPr marL="3106857" indent="0">
              <a:buNone/>
              <a:defRPr sz="6100" b="1"/>
            </a:lvl3pPr>
            <a:lvl4pPr marL="4660285" indent="0">
              <a:buNone/>
              <a:defRPr sz="5400" b="1"/>
            </a:lvl4pPr>
            <a:lvl5pPr marL="6213714" indent="0">
              <a:buNone/>
              <a:defRPr sz="5400" b="1"/>
            </a:lvl5pPr>
            <a:lvl6pPr marL="7767142" indent="0">
              <a:buNone/>
              <a:defRPr sz="5400" b="1"/>
            </a:lvl6pPr>
            <a:lvl7pPr marL="9320571" indent="0">
              <a:buNone/>
              <a:defRPr sz="5400" b="1"/>
            </a:lvl7pPr>
            <a:lvl8pPr marL="10873999" indent="0">
              <a:buNone/>
              <a:defRPr sz="5400" b="1"/>
            </a:lvl8pPr>
            <a:lvl9pPr marL="12427428" indent="0">
              <a:buNone/>
              <a:defRPr sz="54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4348" y="10047721"/>
            <a:ext cx="10024015" cy="18254585"/>
          </a:xfrm>
        </p:spPr>
        <p:txBody>
          <a:bodyPr/>
          <a:lstStyle>
            <a:lvl1pPr>
              <a:defRPr sz="82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24663" y="7092080"/>
            <a:ext cx="10027953" cy="2955641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53428" indent="0">
              <a:buNone/>
              <a:defRPr sz="6800" b="1"/>
            </a:lvl2pPr>
            <a:lvl3pPr marL="3106857" indent="0">
              <a:buNone/>
              <a:defRPr sz="6100" b="1"/>
            </a:lvl3pPr>
            <a:lvl4pPr marL="4660285" indent="0">
              <a:buNone/>
              <a:defRPr sz="5400" b="1"/>
            </a:lvl4pPr>
            <a:lvl5pPr marL="6213714" indent="0">
              <a:buNone/>
              <a:defRPr sz="5400" b="1"/>
            </a:lvl5pPr>
            <a:lvl6pPr marL="7767142" indent="0">
              <a:buNone/>
              <a:defRPr sz="5400" b="1"/>
            </a:lvl6pPr>
            <a:lvl7pPr marL="9320571" indent="0">
              <a:buNone/>
              <a:defRPr sz="5400" b="1"/>
            </a:lvl7pPr>
            <a:lvl8pPr marL="10873999" indent="0">
              <a:buNone/>
              <a:defRPr sz="5400" b="1"/>
            </a:lvl8pPr>
            <a:lvl9pPr marL="12427428" indent="0">
              <a:buNone/>
              <a:defRPr sz="54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24663" y="10047721"/>
            <a:ext cx="10027953" cy="18254585"/>
          </a:xfrm>
        </p:spPr>
        <p:txBody>
          <a:bodyPr/>
          <a:lstStyle>
            <a:lvl1pPr>
              <a:defRPr sz="82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81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4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5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349" y="1261466"/>
            <a:ext cx="7463855" cy="5368563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69972" y="1261468"/>
            <a:ext cx="12682643" cy="27040840"/>
          </a:xfrm>
        </p:spPr>
        <p:txBody>
          <a:bodyPr/>
          <a:lstStyle>
            <a:lvl1pPr>
              <a:defRPr sz="10900"/>
            </a:lvl1pPr>
            <a:lvl2pPr>
              <a:defRPr sz="9500"/>
            </a:lvl2pPr>
            <a:lvl3pPr>
              <a:defRPr sz="82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4349" y="6630031"/>
            <a:ext cx="7463855" cy="21672277"/>
          </a:xfrm>
        </p:spPr>
        <p:txBody>
          <a:bodyPr/>
          <a:lstStyle>
            <a:lvl1pPr marL="0" indent="0">
              <a:buNone/>
              <a:defRPr sz="4800"/>
            </a:lvl1pPr>
            <a:lvl2pPr marL="1553428" indent="0">
              <a:buNone/>
              <a:defRPr sz="4100"/>
            </a:lvl2pPr>
            <a:lvl3pPr marL="3106857" indent="0">
              <a:buNone/>
              <a:defRPr sz="3400"/>
            </a:lvl3pPr>
            <a:lvl4pPr marL="4660285" indent="0">
              <a:buNone/>
              <a:defRPr sz="3100"/>
            </a:lvl4pPr>
            <a:lvl5pPr marL="6213714" indent="0">
              <a:buNone/>
              <a:defRPr sz="3100"/>
            </a:lvl5pPr>
            <a:lvl6pPr marL="7767142" indent="0">
              <a:buNone/>
              <a:defRPr sz="3100"/>
            </a:lvl6pPr>
            <a:lvl7pPr marL="9320571" indent="0">
              <a:buNone/>
              <a:defRPr sz="3100"/>
            </a:lvl7pPr>
            <a:lvl8pPr marL="10873999" indent="0">
              <a:buNone/>
              <a:defRPr sz="3100"/>
            </a:lvl8pPr>
            <a:lvl9pPr marL="12427428" indent="0">
              <a:buNone/>
              <a:defRPr sz="31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77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6803" y="22178328"/>
            <a:ext cx="13612178" cy="2618277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46803" y="2830964"/>
            <a:ext cx="13612178" cy="19009995"/>
          </a:xfrm>
        </p:spPr>
        <p:txBody>
          <a:bodyPr/>
          <a:lstStyle>
            <a:lvl1pPr marL="0" indent="0">
              <a:buNone/>
              <a:defRPr sz="10900"/>
            </a:lvl1pPr>
            <a:lvl2pPr marL="1553428" indent="0">
              <a:buNone/>
              <a:defRPr sz="9500"/>
            </a:lvl2pPr>
            <a:lvl3pPr marL="3106857" indent="0">
              <a:buNone/>
              <a:defRPr sz="8200"/>
            </a:lvl3pPr>
            <a:lvl4pPr marL="4660285" indent="0">
              <a:buNone/>
              <a:defRPr sz="6800"/>
            </a:lvl4pPr>
            <a:lvl5pPr marL="6213714" indent="0">
              <a:buNone/>
              <a:defRPr sz="6800"/>
            </a:lvl5pPr>
            <a:lvl6pPr marL="7767142" indent="0">
              <a:buNone/>
              <a:defRPr sz="6800"/>
            </a:lvl6pPr>
            <a:lvl7pPr marL="9320571" indent="0">
              <a:buNone/>
              <a:defRPr sz="6800"/>
            </a:lvl7pPr>
            <a:lvl8pPr marL="10873999" indent="0">
              <a:buNone/>
              <a:defRPr sz="6800"/>
            </a:lvl8pPr>
            <a:lvl9pPr marL="12427428" indent="0">
              <a:buNone/>
              <a:defRPr sz="6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46803" y="24796605"/>
            <a:ext cx="13612178" cy="3718388"/>
          </a:xfrm>
        </p:spPr>
        <p:txBody>
          <a:bodyPr/>
          <a:lstStyle>
            <a:lvl1pPr marL="0" indent="0">
              <a:buNone/>
              <a:defRPr sz="4800"/>
            </a:lvl1pPr>
            <a:lvl2pPr marL="1553428" indent="0">
              <a:buNone/>
              <a:defRPr sz="4100"/>
            </a:lvl2pPr>
            <a:lvl3pPr marL="3106857" indent="0">
              <a:buNone/>
              <a:defRPr sz="3400"/>
            </a:lvl3pPr>
            <a:lvl4pPr marL="4660285" indent="0">
              <a:buNone/>
              <a:defRPr sz="3100"/>
            </a:lvl4pPr>
            <a:lvl5pPr marL="6213714" indent="0">
              <a:buNone/>
              <a:defRPr sz="3100"/>
            </a:lvl5pPr>
            <a:lvl6pPr marL="7767142" indent="0">
              <a:buNone/>
              <a:defRPr sz="3100"/>
            </a:lvl6pPr>
            <a:lvl7pPr marL="9320571" indent="0">
              <a:buNone/>
              <a:defRPr sz="3100"/>
            </a:lvl7pPr>
            <a:lvl8pPr marL="10873999" indent="0">
              <a:buNone/>
              <a:defRPr sz="3100"/>
            </a:lvl8pPr>
            <a:lvl9pPr marL="12427428" indent="0">
              <a:buNone/>
              <a:defRPr sz="31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43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4348" y="1268802"/>
            <a:ext cx="20418267" cy="5280554"/>
          </a:xfrm>
          <a:prstGeom prst="rect">
            <a:avLst/>
          </a:prstGeom>
        </p:spPr>
        <p:txBody>
          <a:bodyPr vert="horz" lIns="310686" tIns="155343" rIns="310686" bIns="155343" rtlCol="0" anchor="ctr">
            <a:normAutofit/>
          </a:bodyPr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348" y="7392778"/>
            <a:ext cx="20418267" cy="20909530"/>
          </a:xfrm>
          <a:prstGeom prst="rect">
            <a:avLst/>
          </a:prstGeom>
        </p:spPr>
        <p:txBody>
          <a:bodyPr vert="horz" lIns="310686" tIns="155343" rIns="310686" bIns="155343" rtlCol="0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4348" y="29365751"/>
            <a:ext cx="5293625" cy="1686844"/>
          </a:xfrm>
          <a:prstGeom prst="rect">
            <a:avLst/>
          </a:prstGeom>
        </p:spPr>
        <p:txBody>
          <a:bodyPr vert="horz" lIns="310686" tIns="155343" rIns="310686" bIns="155343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FDEB3-609E-6246-AB5C-3E8428344907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51379" y="29365751"/>
            <a:ext cx="7184205" cy="1686844"/>
          </a:xfrm>
          <a:prstGeom prst="rect">
            <a:avLst/>
          </a:prstGeom>
        </p:spPr>
        <p:txBody>
          <a:bodyPr vert="horz" lIns="310686" tIns="155343" rIns="310686" bIns="155343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258990" y="29365751"/>
            <a:ext cx="5293625" cy="1686844"/>
          </a:xfrm>
          <a:prstGeom prst="rect">
            <a:avLst/>
          </a:prstGeom>
        </p:spPr>
        <p:txBody>
          <a:bodyPr vert="horz" lIns="310686" tIns="155343" rIns="310686" bIns="155343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EE4E4-304B-5E41-80D9-5D168A378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53428" rtl="0" eaLnBrk="1" latinLnBrk="0" hangingPunct="1">
        <a:spcBef>
          <a:spcPct val="0"/>
        </a:spcBef>
        <a:buNone/>
        <a:defRPr sz="1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65071" indent="-1165071" algn="l" defTabSz="155342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1pPr>
      <a:lvl2pPr marL="2524321" indent="-970893" algn="l" defTabSz="1553428" rtl="0" eaLnBrk="1" latinLnBrk="0" hangingPunct="1">
        <a:spcBef>
          <a:spcPct val="20000"/>
        </a:spcBef>
        <a:buFont typeface="Arial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2pPr>
      <a:lvl3pPr marL="3883571" indent="-776714" algn="l" defTabSz="1553428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37000" indent="-776714" algn="l" defTabSz="1553428" rtl="0" eaLnBrk="1" latinLnBrk="0" hangingPunct="1">
        <a:spcBef>
          <a:spcPct val="20000"/>
        </a:spcBef>
        <a:buFont typeface="Arial"/>
        <a:buChar char="–"/>
        <a:defRPr sz="6800" kern="1200">
          <a:solidFill>
            <a:schemeClr val="tx1"/>
          </a:solidFill>
          <a:latin typeface="+mn-lt"/>
          <a:ea typeface="+mn-ea"/>
          <a:cs typeface="+mn-cs"/>
        </a:defRPr>
      </a:lvl4pPr>
      <a:lvl5pPr marL="6990428" indent="-776714" algn="l" defTabSz="1553428" rtl="0" eaLnBrk="1" latinLnBrk="0" hangingPunct="1">
        <a:spcBef>
          <a:spcPct val="20000"/>
        </a:spcBef>
        <a:buFont typeface="Arial"/>
        <a:buChar char="»"/>
        <a:defRPr sz="6800" kern="1200">
          <a:solidFill>
            <a:schemeClr val="tx1"/>
          </a:solidFill>
          <a:latin typeface="+mn-lt"/>
          <a:ea typeface="+mn-ea"/>
          <a:cs typeface="+mn-cs"/>
        </a:defRPr>
      </a:lvl5pPr>
      <a:lvl6pPr marL="8543856" indent="-776714" algn="l" defTabSz="1553428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6pPr>
      <a:lvl7pPr marL="10097285" indent="-776714" algn="l" defTabSz="1553428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7pPr>
      <a:lvl8pPr marL="11650713" indent="-776714" algn="l" defTabSz="1553428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8pPr>
      <a:lvl9pPr marL="13204142" indent="-776714" algn="l" defTabSz="1553428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53428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106857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60285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213714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67142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320571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73999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427428" algn="l" defTabSz="1553428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All </a:t>
            </a:r>
            <a:r>
              <a:rPr lang="en-US" sz="10000" dirty="0" smtClean="0">
                <a:latin typeface="Itty Bitty Notebook"/>
                <a:cs typeface="Itty Bitty Notebook"/>
              </a:rPr>
              <a:t>non-significant (p &gt; 0.05) results </a:t>
            </a:r>
            <a:r>
              <a:rPr lang="en-US" sz="10000" dirty="0">
                <a:latin typeface="Itty Bitty Notebook"/>
                <a:cs typeface="Itty Bitty Notebook"/>
              </a:rPr>
              <a:t>you already played are now worth two points.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038" y="4184584"/>
            <a:ext cx="17041968" cy="1432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5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2.3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9739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2.3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3672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2.4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392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2.4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9355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2.4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9816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2.4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8207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40993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91635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463911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423265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45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22970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31611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834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14053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47639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67506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60115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12803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84633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25375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1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&lt;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2507537" y="14530529"/>
            <a:ext cx="68531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2 Points!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0959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60014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70532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73954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31503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51148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97851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70673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30447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391137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9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98507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60765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06142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4838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274866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(3) p-value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(2) statistic.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49596" y="7720824"/>
            <a:ext cx="18484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0" dirty="0" smtClean="0">
                <a:latin typeface="Courier"/>
                <a:cs typeface="Courier"/>
              </a:rPr>
              <a:t>P &gt; 0.05</a:t>
            </a:r>
            <a:endParaRPr lang="en-US" sz="25000" dirty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5100" y="12359307"/>
            <a:ext cx="12369800" cy="6278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20048894">
            <a:off x="13116678" y="14530529"/>
            <a:ext cx="56348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1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 Point!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</p:spTree>
    <p:extLst>
      <p:ext uri="{BB962C8B-B14F-4D97-AF65-F5344CB8AC3E}">
        <p14:creationId xmlns:p14="http://schemas.microsoft.com/office/powerpoint/2010/main" val="138703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5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3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0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4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All </a:t>
            </a:r>
            <a:r>
              <a:rPr lang="en-US" sz="10000" dirty="0" smtClean="0">
                <a:latin typeface="Itty Bitty Notebook"/>
                <a:cs typeface="Itty Bitty Notebook"/>
              </a:rPr>
              <a:t>non-significant (p &gt; 0.05) results </a:t>
            </a:r>
            <a:r>
              <a:rPr lang="en-US" sz="10000" dirty="0">
                <a:latin typeface="Itty Bitty Notebook"/>
                <a:cs typeface="Itty Bitty Notebook"/>
              </a:rPr>
              <a:t>you already played are now worth two points.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038" y="4184584"/>
            <a:ext cx="17041968" cy="1432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87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 smtClean="0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err="1">
                <a:solidFill>
                  <a:srgbClr val="FF0000"/>
                </a:solidFill>
                <a:latin typeface="Permanent Marker"/>
                <a:cs typeface="Permanent Marker"/>
              </a:rPr>
              <a:t>Statcheck</a:t>
            </a:r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9815632"/>
            <a:ext cx="176834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Run a played significance test through </a:t>
            </a:r>
            <a:r>
              <a:rPr lang="en-US" sz="10000" dirty="0" err="1">
                <a:latin typeface="Itty Bitty Notebook"/>
                <a:cs typeface="Itty Bitty Notebook"/>
              </a:rPr>
              <a:t>statcheck</a:t>
            </a:r>
            <a:r>
              <a:rPr lang="en-US" sz="10000" dirty="0">
                <a:latin typeface="Itty Bitty Notebook"/>
                <a:cs typeface="Itty Bitty Notebook"/>
              </a:rPr>
              <a:t>. If the result is inconsistent, discard the significance test.</a:t>
            </a:r>
          </a:p>
        </p:txBody>
      </p:sp>
      <p:pic>
        <p:nvPicPr>
          <p:cNvPr id="2" name="Picture 1" descr="statcheckStick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72900">
            <a:off x="-2368425" y="2347723"/>
            <a:ext cx="27679054" cy="1871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7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3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6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2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22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6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Bayes Factor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5751" y="17810029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on a significance test on the board. If (3) p-value is non-significant (p &gt; 0.05), it is now worth 2 points. If (3) p-value is significant (p &lt; 0.05), it is now worth only 1 point.</a:t>
            </a:r>
          </a:p>
        </p:txBody>
      </p:sp>
      <p:pic>
        <p:nvPicPr>
          <p:cNvPr id="5" name="Picture 4" descr="bayes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092" y="3524250"/>
            <a:ext cx="13639800" cy="1549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24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204373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175749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All </a:t>
            </a:r>
            <a:r>
              <a:rPr lang="en-US" sz="10000" dirty="0" smtClean="0">
                <a:latin typeface="Itty Bitty Notebook"/>
                <a:cs typeface="Itty Bitty Notebook"/>
              </a:rPr>
              <a:t>non-significant (p &gt; 0.05) results </a:t>
            </a:r>
            <a:r>
              <a:rPr lang="en-US" sz="10000" dirty="0">
                <a:latin typeface="Itty Bitty Notebook"/>
                <a:cs typeface="Itty Bitty Notebook"/>
              </a:rPr>
              <a:t>you already played are now worth two points.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038" y="4184584"/>
            <a:ext cx="17041968" cy="1432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02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359207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273849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386607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100359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40847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186426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 rot="16200000">
            <a:off x="-1762408" y="3949143"/>
            <a:ext cx="26679949" cy="24085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16" y="2651950"/>
            <a:ext cx="22686963" cy="168450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60-hour work week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5751" y="17663966"/>
            <a:ext cx="15890928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You </a:t>
            </a:r>
            <a:r>
              <a:rPr lang="en-US" sz="10000" dirty="0">
                <a:latin typeface="Itty Bitty Notebook"/>
                <a:cs typeface="Itty Bitty Notebook"/>
              </a:rPr>
              <a:t>can play any number of significance tests this turn</a:t>
            </a:r>
            <a:r>
              <a:rPr lang="en-US" sz="10000" dirty="0" smtClean="0">
                <a:latin typeface="Itty Bitty Notebook"/>
                <a:cs typeface="Itty Bitty Notebook"/>
              </a:rPr>
              <a:t>. </a:t>
            </a:r>
          </a:p>
          <a:p>
            <a:pPr>
              <a:lnSpc>
                <a:spcPct val="130000"/>
              </a:lnSpc>
            </a:pPr>
            <a:endParaRPr lang="en-US" sz="10000" dirty="0">
              <a:latin typeface="Itty Bitty Notebook"/>
              <a:cs typeface="Itty Bitty Notebook"/>
            </a:endParaRPr>
          </a:p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Choose one: draw 2 cards, or draw 3 cards and skip your next turn.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</p:spTree>
    <p:extLst>
      <p:ext uri="{BB962C8B-B14F-4D97-AF65-F5344CB8AC3E}">
        <p14:creationId xmlns:p14="http://schemas.microsoft.com/office/powerpoint/2010/main" val="85109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0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76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24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Post-hoc theory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All </a:t>
            </a:r>
            <a:r>
              <a:rPr lang="en-US" sz="10000" dirty="0" smtClean="0">
                <a:latin typeface="Itty Bitty Notebook"/>
                <a:cs typeface="Itty Bitty Notebook"/>
              </a:rPr>
              <a:t>non-significant (p &gt; 0.05) results </a:t>
            </a:r>
            <a:r>
              <a:rPr lang="en-US" sz="10000" dirty="0">
                <a:latin typeface="Itty Bitty Notebook"/>
                <a:cs typeface="Itty Bitty Notebook"/>
              </a:rPr>
              <a:t>you already played are now worth two points.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038" y="4184584"/>
            <a:ext cx="17041968" cy="1432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2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3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Open Science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7848754"/>
            <a:ext cx="15890928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Choose a player. That player reveals his </a:t>
            </a:r>
            <a:r>
              <a:rPr lang="en-US" sz="10000" dirty="0" smtClean="0">
                <a:latin typeface="Itty Bitty Notebook"/>
                <a:cs typeface="Itty Bitty Notebook"/>
              </a:rPr>
              <a:t>or </a:t>
            </a:r>
            <a:r>
              <a:rPr lang="en-US" sz="10000" dirty="0">
                <a:latin typeface="Itty Bitty Notebook"/>
                <a:cs typeface="Itty Bitty Notebook"/>
              </a:rPr>
              <a:t>her hand and turns all face-down cards on the table face-up.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439" y="6247774"/>
            <a:ext cx="20118923" cy="808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0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266" y="6247774"/>
            <a:ext cx="16939959" cy="92972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683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this card to draw one card OR play this card to re-roll your publication roll. If revealed by the open-science card: discard </a:t>
            </a:r>
            <a:r>
              <a:rPr lang="en-US" sz="10000" dirty="0" smtClean="0">
                <a:latin typeface="Itty Bitty Notebook"/>
                <a:cs typeface="Itty Bitty Notebook"/>
              </a:rPr>
              <a:t>your hand and </a:t>
            </a:r>
            <a:r>
              <a:rPr lang="en-US" sz="10000" dirty="0">
                <a:latin typeface="Itty Bitty Notebook"/>
                <a:cs typeface="Itty Bitty Notebook"/>
              </a:rPr>
              <a:t>all your played significance tests.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7696" y="452409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43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266" y="6247774"/>
            <a:ext cx="16939959" cy="92972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683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this card to draw one card OR play this card to re-roll your publication roll. If revealed by the open-science card: discard </a:t>
            </a:r>
            <a:r>
              <a:rPr lang="en-US" sz="10000" dirty="0" smtClean="0">
                <a:latin typeface="Itty Bitty Notebook"/>
                <a:cs typeface="Itty Bitty Notebook"/>
              </a:rPr>
              <a:t>your hand and </a:t>
            </a:r>
            <a:r>
              <a:rPr lang="en-US" sz="10000" dirty="0">
                <a:latin typeface="Itty Bitty Notebook"/>
                <a:cs typeface="Itty Bitty Notebook"/>
              </a:rPr>
              <a:t>all your played significance tests.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7696" y="452409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23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266" y="6247774"/>
            <a:ext cx="16939959" cy="92972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Fraudster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683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1001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>
                <a:latin typeface="Itty Bitty Notebook"/>
                <a:cs typeface="Itty Bitty Notebook"/>
              </a:rPr>
              <a:t>Play this card to draw one card OR play this card to re-roll your publication roll. If revealed by the open-science card: discard </a:t>
            </a:r>
            <a:r>
              <a:rPr lang="en-US" sz="10000" dirty="0" smtClean="0">
                <a:latin typeface="Itty Bitty Notebook"/>
                <a:cs typeface="Itty Bitty Notebook"/>
              </a:rPr>
              <a:t>your hand and </a:t>
            </a:r>
            <a:r>
              <a:rPr lang="en-US" sz="10000" dirty="0">
                <a:latin typeface="Itty Bitty Notebook"/>
                <a:cs typeface="Itty Bitty Notebook"/>
              </a:rPr>
              <a:t>all your played significance tests.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7696" y="452409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F(7,86)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2090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F(6,169)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677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F(15,20)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86498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F(13,42)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47916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ay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84" y="5694263"/>
            <a:ext cx="15526995" cy="10351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27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Turn the </a:t>
            </a:r>
            <a:r>
              <a:rPr lang="en-US" sz="10000" dirty="0" smtClean="0">
                <a:latin typeface="Itty Bitty Notebook"/>
                <a:cs typeface="Itty Bitty Notebook"/>
              </a:rPr>
              <a:t>(1) test </a:t>
            </a:r>
            <a:r>
              <a:rPr lang="en-US" sz="10000" dirty="0">
                <a:latin typeface="Itty Bitty Notebook"/>
                <a:cs typeface="Itty Bitty Notebook"/>
              </a:rPr>
              <a:t>and </a:t>
            </a:r>
            <a:r>
              <a:rPr lang="en-US" sz="10000" dirty="0" smtClean="0">
                <a:latin typeface="Itty Bitty Notebook"/>
                <a:cs typeface="Itty Bitty Notebook"/>
              </a:rPr>
              <a:t>(2) statistic </a:t>
            </a:r>
            <a:r>
              <a:rPr lang="en-US" sz="10000" dirty="0">
                <a:latin typeface="Itty Bitty Notebook"/>
                <a:cs typeface="Itty Bitty Notebook"/>
              </a:rPr>
              <a:t>cards of </a:t>
            </a:r>
            <a:r>
              <a:rPr lang="en-US" sz="10000" dirty="0" smtClean="0">
                <a:latin typeface="Itty Bitty Notebook"/>
                <a:cs typeface="Itty Bitty Notebook"/>
              </a:rPr>
              <a:t>one of your </a:t>
            </a:r>
            <a:r>
              <a:rPr lang="en-US" sz="10000" dirty="0">
                <a:latin typeface="Itty Bitty Notebook"/>
                <a:cs typeface="Itty Bitty Notebook"/>
              </a:rPr>
              <a:t>played significance </a:t>
            </a:r>
            <a:r>
              <a:rPr lang="en-US" sz="10000" smtClean="0">
                <a:latin typeface="Itty Bitty Notebook"/>
                <a:cs typeface="Itty Bitty Notebook"/>
              </a:rPr>
              <a:t>tests facedown. </a:t>
            </a:r>
            <a:r>
              <a:rPr lang="en-US" sz="10000" dirty="0">
                <a:latin typeface="Itty Bitty Notebook"/>
                <a:cs typeface="Itty Bitty Notebook"/>
              </a:rPr>
              <a:t>Significance tests with </a:t>
            </a:r>
            <a:r>
              <a:rPr lang="en-US" sz="10000" dirty="0" smtClean="0">
                <a:latin typeface="Itty Bitty Notebook"/>
                <a:cs typeface="Itty Bitty Notebook"/>
              </a:rPr>
              <a:t>facedown </a:t>
            </a:r>
            <a:r>
              <a:rPr lang="en-US" sz="10000" dirty="0">
                <a:latin typeface="Itty Bitty Notebook"/>
                <a:cs typeface="Itty Bitty Notebook"/>
              </a:rPr>
              <a:t>cards cannot be </a:t>
            </a:r>
            <a:r>
              <a:rPr lang="en-US" sz="10000" dirty="0" err="1" smtClean="0">
                <a:latin typeface="Itty Bitty Notebook"/>
                <a:cs typeface="Itty Bitty Notebook"/>
              </a:rPr>
              <a:t>Statchecked</a:t>
            </a:r>
            <a:r>
              <a:rPr lang="en-US" sz="10000" dirty="0" smtClean="0">
                <a:latin typeface="Itty Bitty Notebook"/>
                <a:cs typeface="Itty Bitty Notebook"/>
              </a:rPr>
              <a:t>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50" y="401614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F(8,148)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334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F(13,68)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5323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F(10,108)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18688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F(9,95)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0984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F(8,174)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27457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F(9,46)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6275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F(11,40)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0928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F(11,97)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916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F(8,85)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4939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F(8,79)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656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ay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84" y="5694263"/>
            <a:ext cx="15526995" cy="10351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27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Turn the </a:t>
            </a:r>
            <a:r>
              <a:rPr lang="en-US" sz="10000" dirty="0" smtClean="0">
                <a:latin typeface="Itty Bitty Notebook"/>
                <a:cs typeface="Itty Bitty Notebook"/>
              </a:rPr>
              <a:t>(1) test </a:t>
            </a:r>
            <a:r>
              <a:rPr lang="en-US" sz="10000" dirty="0">
                <a:latin typeface="Itty Bitty Notebook"/>
                <a:cs typeface="Itty Bitty Notebook"/>
              </a:rPr>
              <a:t>and </a:t>
            </a:r>
            <a:r>
              <a:rPr lang="en-US" sz="10000" dirty="0" smtClean="0">
                <a:latin typeface="Itty Bitty Notebook"/>
                <a:cs typeface="Itty Bitty Notebook"/>
              </a:rPr>
              <a:t>(2) statistic </a:t>
            </a:r>
            <a:r>
              <a:rPr lang="en-US" sz="10000" dirty="0">
                <a:latin typeface="Itty Bitty Notebook"/>
                <a:cs typeface="Itty Bitty Notebook"/>
              </a:rPr>
              <a:t>cards of </a:t>
            </a:r>
            <a:r>
              <a:rPr lang="en-US" sz="10000" dirty="0" smtClean="0">
                <a:latin typeface="Itty Bitty Notebook"/>
                <a:cs typeface="Itty Bitty Notebook"/>
              </a:rPr>
              <a:t>one of your </a:t>
            </a:r>
            <a:r>
              <a:rPr lang="en-US" sz="10000" dirty="0">
                <a:latin typeface="Itty Bitty Notebook"/>
                <a:cs typeface="Itty Bitty Notebook"/>
              </a:rPr>
              <a:t>played significance </a:t>
            </a:r>
            <a:r>
              <a:rPr lang="en-US" sz="10000" smtClean="0">
                <a:latin typeface="Itty Bitty Notebook"/>
                <a:cs typeface="Itty Bitty Notebook"/>
              </a:rPr>
              <a:t>tests facedown. </a:t>
            </a:r>
            <a:r>
              <a:rPr lang="en-US" sz="10000" dirty="0">
                <a:latin typeface="Itty Bitty Notebook"/>
                <a:cs typeface="Itty Bitty Notebook"/>
              </a:rPr>
              <a:t>Significance tests with </a:t>
            </a:r>
            <a:r>
              <a:rPr lang="en-US" sz="10000" dirty="0" smtClean="0">
                <a:latin typeface="Itty Bitty Notebook"/>
                <a:cs typeface="Itty Bitty Notebook"/>
              </a:rPr>
              <a:t>facedown </a:t>
            </a:r>
            <a:r>
              <a:rPr lang="en-US" sz="10000" dirty="0">
                <a:latin typeface="Itty Bitty Notebook"/>
                <a:cs typeface="Itty Bitty Notebook"/>
              </a:rPr>
              <a:t>cards cannot be </a:t>
            </a:r>
            <a:r>
              <a:rPr lang="en-US" sz="10000" dirty="0" err="1" smtClean="0">
                <a:latin typeface="Itty Bitty Notebook"/>
                <a:cs typeface="Itty Bitty Notebook"/>
              </a:rPr>
              <a:t>Statchecked</a:t>
            </a:r>
            <a:r>
              <a:rPr lang="en-US" sz="10000" dirty="0" smtClean="0">
                <a:latin typeface="Itty Bitty Notebook"/>
                <a:cs typeface="Itty Bitty Notebook"/>
              </a:rPr>
              <a:t>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50" y="401614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5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F(9,168)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47691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F(11,118)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9006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F(14,39)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7113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F(10,154)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640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F(17,43)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614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F(7,198)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6441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F(7,145)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670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F(9,54)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707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F(6,96)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3615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F(16,32)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189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ay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84" y="5694263"/>
            <a:ext cx="15526995" cy="10351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27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Turn the </a:t>
            </a:r>
            <a:r>
              <a:rPr lang="en-US" sz="10000" dirty="0" smtClean="0">
                <a:latin typeface="Itty Bitty Notebook"/>
                <a:cs typeface="Itty Bitty Notebook"/>
              </a:rPr>
              <a:t>(1) test </a:t>
            </a:r>
            <a:r>
              <a:rPr lang="en-US" sz="10000" dirty="0">
                <a:latin typeface="Itty Bitty Notebook"/>
                <a:cs typeface="Itty Bitty Notebook"/>
              </a:rPr>
              <a:t>and </a:t>
            </a:r>
            <a:r>
              <a:rPr lang="en-US" sz="10000" dirty="0" smtClean="0">
                <a:latin typeface="Itty Bitty Notebook"/>
                <a:cs typeface="Itty Bitty Notebook"/>
              </a:rPr>
              <a:t>(2) statistic </a:t>
            </a:r>
            <a:r>
              <a:rPr lang="en-US" sz="10000" dirty="0">
                <a:latin typeface="Itty Bitty Notebook"/>
                <a:cs typeface="Itty Bitty Notebook"/>
              </a:rPr>
              <a:t>cards of </a:t>
            </a:r>
            <a:r>
              <a:rPr lang="en-US" sz="10000" dirty="0" smtClean="0">
                <a:latin typeface="Itty Bitty Notebook"/>
                <a:cs typeface="Itty Bitty Notebook"/>
              </a:rPr>
              <a:t>one of your </a:t>
            </a:r>
            <a:r>
              <a:rPr lang="en-US" sz="10000" dirty="0">
                <a:latin typeface="Itty Bitty Notebook"/>
                <a:cs typeface="Itty Bitty Notebook"/>
              </a:rPr>
              <a:t>played significance </a:t>
            </a:r>
            <a:r>
              <a:rPr lang="en-US" sz="10000" smtClean="0">
                <a:latin typeface="Itty Bitty Notebook"/>
                <a:cs typeface="Itty Bitty Notebook"/>
              </a:rPr>
              <a:t>tests facedown. </a:t>
            </a:r>
            <a:r>
              <a:rPr lang="en-US" sz="10000" dirty="0">
                <a:latin typeface="Itty Bitty Notebook"/>
                <a:cs typeface="Itty Bitty Notebook"/>
              </a:rPr>
              <a:t>Significance tests with </a:t>
            </a:r>
            <a:r>
              <a:rPr lang="en-US" sz="10000" dirty="0" smtClean="0">
                <a:latin typeface="Itty Bitty Notebook"/>
                <a:cs typeface="Itty Bitty Notebook"/>
              </a:rPr>
              <a:t>facedown </a:t>
            </a:r>
            <a:r>
              <a:rPr lang="en-US" sz="10000" dirty="0">
                <a:latin typeface="Itty Bitty Notebook"/>
                <a:cs typeface="Itty Bitty Notebook"/>
              </a:rPr>
              <a:t>cards cannot be </a:t>
            </a:r>
            <a:r>
              <a:rPr lang="en-US" sz="10000" dirty="0" err="1" smtClean="0">
                <a:latin typeface="Itty Bitty Notebook"/>
                <a:cs typeface="Itty Bitty Notebook"/>
              </a:rPr>
              <a:t>Statchecked</a:t>
            </a:r>
            <a:r>
              <a:rPr lang="en-US" sz="10000" dirty="0" smtClean="0">
                <a:latin typeface="Itty Bitty Notebook"/>
                <a:cs typeface="Itty Bitty Notebook"/>
              </a:rPr>
              <a:t>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50" y="401614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15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F(13,66)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73994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F(13,41)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45820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F(10,126)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48892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F(8,151)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1554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F(8,91)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64975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(1) Test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(2) statistic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8584" y="7720824"/>
            <a:ext cx="181405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F(10,176)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7694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1.7,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748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1.7,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2230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1.8,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8756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1.8,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597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ay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84" y="5694263"/>
            <a:ext cx="15526995" cy="10351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27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Turn the </a:t>
            </a:r>
            <a:r>
              <a:rPr lang="en-US" sz="10000" dirty="0" smtClean="0">
                <a:latin typeface="Itty Bitty Notebook"/>
                <a:cs typeface="Itty Bitty Notebook"/>
              </a:rPr>
              <a:t>(1) test </a:t>
            </a:r>
            <a:r>
              <a:rPr lang="en-US" sz="10000" dirty="0">
                <a:latin typeface="Itty Bitty Notebook"/>
                <a:cs typeface="Itty Bitty Notebook"/>
              </a:rPr>
              <a:t>and </a:t>
            </a:r>
            <a:r>
              <a:rPr lang="en-US" sz="10000" dirty="0" smtClean="0">
                <a:latin typeface="Itty Bitty Notebook"/>
                <a:cs typeface="Itty Bitty Notebook"/>
              </a:rPr>
              <a:t>(2) statistic </a:t>
            </a:r>
            <a:r>
              <a:rPr lang="en-US" sz="10000" dirty="0">
                <a:latin typeface="Itty Bitty Notebook"/>
                <a:cs typeface="Itty Bitty Notebook"/>
              </a:rPr>
              <a:t>cards of </a:t>
            </a:r>
            <a:r>
              <a:rPr lang="en-US" sz="10000" dirty="0" smtClean="0">
                <a:latin typeface="Itty Bitty Notebook"/>
                <a:cs typeface="Itty Bitty Notebook"/>
              </a:rPr>
              <a:t>one of your </a:t>
            </a:r>
            <a:r>
              <a:rPr lang="en-US" sz="10000" dirty="0">
                <a:latin typeface="Itty Bitty Notebook"/>
                <a:cs typeface="Itty Bitty Notebook"/>
              </a:rPr>
              <a:t>played significance </a:t>
            </a:r>
            <a:r>
              <a:rPr lang="en-US" sz="10000" smtClean="0">
                <a:latin typeface="Itty Bitty Notebook"/>
                <a:cs typeface="Itty Bitty Notebook"/>
              </a:rPr>
              <a:t>tests facedown. </a:t>
            </a:r>
            <a:r>
              <a:rPr lang="en-US" sz="10000" dirty="0">
                <a:latin typeface="Itty Bitty Notebook"/>
                <a:cs typeface="Itty Bitty Notebook"/>
              </a:rPr>
              <a:t>Significance tests with </a:t>
            </a:r>
            <a:r>
              <a:rPr lang="en-US" sz="10000" dirty="0" smtClean="0">
                <a:latin typeface="Itty Bitty Notebook"/>
                <a:cs typeface="Itty Bitty Notebook"/>
              </a:rPr>
              <a:t>facedown </a:t>
            </a:r>
            <a:r>
              <a:rPr lang="en-US" sz="10000" dirty="0">
                <a:latin typeface="Itty Bitty Notebook"/>
                <a:cs typeface="Itty Bitty Notebook"/>
              </a:rPr>
              <a:t>cards cannot be </a:t>
            </a:r>
            <a:r>
              <a:rPr lang="en-US" sz="10000" dirty="0" err="1" smtClean="0">
                <a:latin typeface="Itty Bitty Notebook"/>
                <a:cs typeface="Itty Bitty Notebook"/>
              </a:rPr>
              <a:t>Statchecked</a:t>
            </a:r>
            <a:r>
              <a:rPr lang="en-US" sz="10000" dirty="0" smtClean="0">
                <a:latin typeface="Itty Bitty Notebook"/>
                <a:cs typeface="Itty Bitty Notebook"/>
              </a:rPr>
              <a:t>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50" y="401614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21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1.8,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8303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1.8,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7016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1.9,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572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1.9,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8554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1.9,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5563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1.9,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2722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1.9,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8374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2.0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594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2.0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1629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2.1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0405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pay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684" y="5694263"/>
            <a:ext cx="15526995" cy="10351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Behind the Pay-wall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027" y="12498877"/>
            <a:ext cx="5659150" cy="519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555751" y="17778468"/>
            <a:ext cx="17683412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Turn the </a:t>
            </a:r>
            <a:r>
              <a:rPr lang="en-US" sz="10000" dirty="0" smtClean="0">
                <a:latin typeface="Itty Bitty Notebook"/>
                <a:cs typeface="Itty Bitty Notebook"/>
              </a:rPr>
              <a:t>(1) test </a:t>
            </a:r>
            <a:r>
              <a:rPr lang="en-US" sz="10000" dirty="0">
                <a:latin typeface="Itty Bitty Notebook"/>
                <a:cs typeface="Itty Bitty Notebook"/>
              </a:rPr>
              <a:t>and </a:t>
            </a:r>
            <a:r>
              <a:rPr lang="en-US" sz="10000" dirty="0" smtClean="0">
                <a:latin typeface="Itty Bitty Notebook"/>
                <a:cs typeface="Itty Bitty Notebook"/>
              </a:rPr>
              <a:t>(2) statistic </a:t>
            </a:r>
            <a:r>
              <a:rPr lang="en-US" sz="10000" dirty="0">
                <a:latin typeface="Itty Bitty Notebook"/>
                <a:cs typeface="Itty Bitty Notebook"/>
              </a:rPr>
              <a:t>cards of </a:t>
            </a:r>
            <a:r>
              <a:rPr lang="en-US" sz="10000" dirty="0" smtClean="0">
                <a:latin typeface="Itty Bitty Notebook"/>
                <a:cs typeface="Itty Bitty Notebook"/>
              </a:rPr>
              <a:t>one of your </a:t>
            </a:r>
            <a:r>
              <a:rPr lang="en-US" sz="10000" dirty="0">
                <a:latin typeface="Itty Bitty Notebook"/>
                <a:cs typeface="Itty Bitty Notebook"/>
              </a:rPr>
              <a:t>played significance </a:t>
            </a:r>
            <a:r>
              <a:rPr lang="en-US" sz="10000" smtClean="0">
                <a:latin typeface="Itty Bitty Notebook"/>
                <a:cs typeface="Itty Bitty Notebook"/>
              </a:rPr>
              <a:t>tests facedown. </a:t>
            </a:r>
            <a:r>
              <a:rPr lang="en-US" sz="10000" dirty="0">
                <a:latin typeface="Itty Bitty Notebook"/>
                <a:cs typeface="Itty Bitty Notebook"/>
              </a:rPr>
              <a:t>Significance tests with </a:t>
            </a:r>
            <a:r>
              <a:rPr lang="en-US" sz="10000" dirty="0" smtClean="0">
                <a:latin typeface="Itty Bitty Notebook"/>
                <a:cs typeface="Itty Bitty Notebook"/>
              </a:rPr>
              <a:t>facedown </a:t>
            </a:r>
            <a:r>
              <a:rPr lang="en-US" sz="10000" dirty="0">
                <a:latin typeface="Itty Bitty Notebook"/>
                <a:cs typeface="Itty Bitty Notebook"/>
              </a:rPr>
              <a:t>cards cannot be </a:t>
            </a:r>
            <a:r>
              <a:rPr lang="en-US" sz="10000" dirty="0" err="1" smtClean="0">
                <a:latin typeface="Itty Bitty Notebook"/>
                <a:cs typeface="Itty Bitty Notebook"/>
              </a:rPr>
              <a:t>Statchecked</a:t>
            </a:r>
            <a:r>
              <a:rPr lang="en-US" sz="10000" dirty="0" smtClean="0">
                <a:latin typeface="Itty Bitty Notebook"/>
                <a:cs typeface="Itty Bitty Notebook"/>
              </a:rPr>
              <a:t>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750" y="4016142"/>
            <a:ext cx="5659150" cy="519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65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2.1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6019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2.1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5273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2.2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9357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2.2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5022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2.2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8966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2.2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7915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Courier"/>
                <a:cs typeface="Courier"/>
              </a:rPr>
              <a:t>= </a:t>
            </a:r>
            <a:r>
              <a:rPr lang="en-US" sz="25000" dirty="0" smtClean="0">
                <a:latin typeface="Courier"/>
                <a:cs typeface="Courier"/>
              </a:rPr>
              <a:t>2.3</a:t>
            </a:r>
            <a:r>
              <a:rPr lang="en-US" sz="25000" dirty="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3523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2.3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432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2.3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88849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583" y="1585258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  <a:endParaRPr lang="en-US" sz="12000" dirty="0">
              <a:solidFill>
                <a:srgbClr val="FF0000"/>
              </a:solidFill>
              <a:latin typeface="Permanent Marker"/>
              <a:cs typeface="Permanent Marker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4181258" y="28260675"/>
            <a:ext cx="17243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rgbClr val="FF0000"/>
                </a:solidFill>
                <a:latin typeface="Permanent Marker"/>
                <a:cs typeface="Permanent Marker"/>
              </a:rPr>
              <a:t>(2) Statistic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49596" y="19856996"/>
            <a:ext cx="15890928" cy="8017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0000" dirty="0" smtClean="0">
                <a:latin typeface="Itty Bitty Notebook"/>
                <a:cs typeface="Itty Bitty Notebook"/>
              </a:rPr>
              <a:t>Can only be played in combination with (1) test and (3) p-value. Place all three cards on the table when playing a significance test.</a:t>
            </a:r>
            <a:endParaRPr lang="en-US" sz="10000" dirty="0">
              <a:latin typeface="Itty Bitty Notebook"/>
              <a:cs typeface="Itty Bitty Notebook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98583" y="7720824"/>
            <a:ext cx="1812311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smtClean="0">
                <a:latin typeface="Courier"/>
                <a:cs typeface="Courier"/>
              </a:rPr>
              <a:t>= </a:t>
            </a:r>
            <a:r>
              <a:rPr lang="en-US" sz="25000" smtClean="0">
                <a:latin typeface="Courier"/>
                <a:cs typeface="Courier"/>
              </a:rPr>
              <a:t>2.3</a:t>
            </a:r>
            <a:r>
              <a:rPr lang="en-US" sz="25000" smtClean="0">
                <a:latin typeface="Courier"/>
                <a:cs typeface="Courier"/>
              </a:rPr>
              <a:t>,</a:t>
            </a:r>
            <a:endParaRPr lang="en-US" sz="25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396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2228</TotalTime>
  <Words>5166</Words>
  <Application>Microsoft Macintosh PowerPoint</Application>
  <PresentationFormat>Custom</PresentationFormat>
  <Paragraphs>543</Paragraphs>
  <Slides>135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135</vt:i4>
      </vt:variant>
    </vt:vector>
  </HeadingPairs>
  <TitlesOfParts>
    <vt:vector size="141" baseType="lpstr">
      <vt:lpstr>Calibri</vt:lpstr>
      <vt:lpstr>Courier</vt:lpstr>
      <vt:lpstr>Itty Bitty Notebook</vt:lpstr>
      <vt:lpstr>Permanent Marker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Amsterdam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Sacha Epskamp</dc:creator>
  <cp:lastModifiedBy>Sacha Epskamp</cp:lastModifiedBy>
  <cp:revision>253</cp:revision>
  <cp:lastPrinted>2018-05-29T15:37:19Z</cp:lastPrinted>
  <dcterms:created xsi:type="dcterms:W3CDTF">2018-05-04T08:11:56Z</dcterms:created>
  <dcterms:modified xsi:type="dcterms:W3CDTF">2018-05-29T16:06:06Z</dcterms:modified>
</cp:coreProperties>
</file>

<file path=docProps/thumbnail.jpeg>
</file>